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9" r:id="rId4"/>
    <p:sldId id="326" r:id="rId5"/>
    <p:sldId id="327" r:id="rId6"/>
    <p:sldId id="328" r:id="rId7"/>
    <p:sldId id="258" r:id="rId8"/>
    <p:sldId id="317" r:id="rId9"/>
    <p:sldId id="320" r:id="rId10"/>
    <p:sldId id="321" r:id="rId11"/>
    <p:sldId id="322" r:id="rId12"/>
    <p:sldId id="261" r:id="rId13"/>
    <p:sldId id="323" r:id="rId14"/>
    <p:sldId id="324" r:id="rId15"/>
    <p:sldId id="274" r:id="rId16"/>
    <p:sldId id="329" r:id="rId17"/>
    <p:sldId id="330" r:id="rId18"/>
    <p:sldId id="298" r:id="rId19"/>
    <p:sldId id="331" r:id="rId20"/>
    <p:sldId id="264" r:id="rId21"/>
    <p:sldId id="292" r:id="rId22"/>
    <p:sldId id="299" r:id="rId23"/>
    <p:sldId id="265" r:id="rId24"/>
    <p:sldId id="291" r:id="rId25"/>
    <p:sldId id="300" r:id="rId26"/>
    <p:sldId id="266" r:id="rId27"/>
    <p:sldId id="301" r:id="rId28"/>
    <p:sldId id="267" r:id="rId29"/>
    <p:sldId id="302" r:id="rId30"/>
    <p:sldId id="268" r:id="rId31"/>
    <p:sldId id="269" r:id="rId32"/>
    <p:sldId id="303" r:id="rId33"/>
    <p:sldId id="305" r:id="rId34"/>
    <p:sldId id="271" r:id="rId35"/>
    <p:sldId id="290" r:id="rId36"/>
    <p:sldId id="325" r:id="rId37"/>
    <p:sldId id="304" r:id="rId38"/>
    <p:sldId id="273" r:id="rId39"/>
    <p:sldId id="315" r:id="rId40"/>
    <p:sldId id="283" r:id="rId41"/>
    <p:sldId id="275" r:id="rId42"/>
    <p:sldId id="333" r:id="rId43"/>
    <p:sldId id="332" r:id="rId44"/>
    <p:sldId id="284" r:id="rId45"/>
    <p:sldId id="334" r:id="rId46"/>
    <p:sldId id="335" r:id="rId47"/>
    <p:sldId id="336" r:id="rId48"/>
    <p:sldId id="343" r:id="rId49"/>
    <p:sldId id="338" r:id="rId50"/>
    <p:sldId id="339" r:id="rId51"/>
    <p:sldId id="340" r:id="rId52"/>
    <p:sldId id="341" r:id="rId53"/>
    <p:sldId id="342" r:id="rId54"/>
    <p:sldId id="281" r:id="rId55"/>
    <p:sldId id="314" r:id="rId56"/>
    <p:sldId id="306" r:id="rId57"/>
    <p:sldId id="337" r:id="rId58"/>
    <p:sldId id="30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4" autoAdjust="0"/>
    <p:restoredTop sz="91877" autoAdjust="0"/>
  </p:normalViewPr>
  <p:slideViewPr>
    <p:cSldViewPr snapToObjects="1">
      <p:cViewPr>
        <p:scale>
          <a:sx n="110" d="100"/>
          <a:sy n="110" d="100"/>
        </p:scale>
        <p:origin x="-1944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9" d="100"/>
          <a:sy n="69" d="100"/>
        </p:scale>
        <p:origin x="-3165" y="-7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Time and Accuracy per Turn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Time(sec)</c:v>
                </c:pt>
              </c:strCache>
            </c:strRef>
          </c:tx>
          <c:marker>
            <c:symbol val="none"/>
          </c:marker>
          <c:val>
            <c:numRef>
              <c:f>Sheet1!$B$2:$B$13</c:f>
              <c:numCache>
                <c:formatCode>0.00</c:formatCode>
                <c:ptCount val="12"/>
                <c:pt idx="0">
                  <c:v>78.489999999999995</c:v>
                </c:pt>
                <c:pt idx="1">
                  <c:v>73.39</c:v>
                </c:pt>
                <c:pt idx="2">
                  <c:v>68.45</c:v>
                </c:pt>
                <c:pt idx="3">
                  <c:v>47.79</c:v>
                </c:pt>
                <c:pt idx="4">
                  <c:v>68.73</c:v>
                </c:pt>
                <c:pt idx="5">
                  <c:v>51.56</c:v>
                </c:pt>
                <c:pt idx="6">
                  <c:v>44.67</c:v>
                </c:pt>
                <c:pt idx="7">
                  <c:v>70.91</c:v>
                </c:pt>
                <c:pt idx="8">
                  <c:v>82.23</c:v>
                </c:pt>
                <c:pt idx="9">
                  <c:v>52.61</c:v>
                </c:pt>
                <c:pt idx="10">
                  <c:v>33.979999999999997</c:v>
                </c:pt>
                <c:pt idx="11">
                  <c:v>34.72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% Accuracy</c:v>
                </c:pt>
              </c:strCache>
            </c:strRef>
          </c:tx>
          <c:marker>
            <c:symbol val="none"/>
          </c:marker>
          <c:val>
            <c:numRef>
              <c:f>Sheet1!$C$2:$C$13</c:f>
              <c:numCache>
                <c:formatCode>General</c:formatCode>
                <c:ptCount val="12"/>
                <c:pt idx="0">
                  <c:v>100</c:v>
                </c:pt>
                <c:pt idx="1">
                  <c:v>60</c:v>
                </c:pt>
                <c:pt idx="2">
                  <c:v>90</c:v>
                </c:pt>
                <c:pt idx="3">
                  <c:v>90</c:v>
                </c:pt>
                <c:pt idx="4">
                  <c:v>70</c:v>
                </c:pt>
                <c:pt idx="5">
                  <c:v>80</c:v>
                </c:pt>
                <c:pt idx="6">
                  <c:v>60</c:v>
                </c:pt>
                <c:pt idx="7">
                  <c:v>90</c:v>
                </c:pt>
                <c:pt idx="8">
                  <c:v>40</c:v>
                </c:pt>
                <c:pt idx="9">
                  <c:v>90</c:v>
                </c:pt>
                <c:pt idx="10">
                  <c:v>70</c:v>
                </c:pt>
                <c:pt idx="11">
                  <c:v>90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1648512"/>
        <c:axId val="531650048"/>
      </c:lineChart>
      <c:catAx>
        <c:axId val="53164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531650048"/>
        <c:crosses val="autoZero"/>
        <c:auto val="1"/>
        <c:lblAlgn val="ctr"/>
        <c:lblOffset val="0"/>
        <c:tickLblSkip val="2"/>
        <c:noMultiLvlLbl val="0"/>
      </c:catAx>
      <c:valAx>
        <c:axId val="531650048"/>
        <c:scaling>
          <c:orientation val="minMax"/>
          <c:max val="100"/>
          <c:min val="20"/>
        </c:scaling>
        <c:delete val="0"/>
        <c:axPos val="l"/>
        <c:majorGridlines/>
        <c:numFmt formatCode="0" sourceLinked="0"/>
        <c:majorTickMark val="none"/>
        <c:minorTickMark val="none"/>
        <c:tickLblPos val="nextTo"/>
        <c:crossAx val="531648512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Percentage of correct responses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Sound</c:v>
                </c:pt>
                <c:pt idx="1">
                  <c:v>Press.</c:v>
                </c:pt>
                <c:pt idx="2">
                  <c:v>light</c:v>
                </c:pt>
                <c:pt idx="3">
                  <c:v>temp.</c:v>
                </c:pt>
                <c:pt idx="4">
                  <c:v>accel.</c:v>
                </c:pt>
                <c:pt idx="5">
                  <c:v>Total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0.75</c:v>
                </c:pt>
                <c:pt idx="1">
                  <c:v>0</c:v>
                </c:pt>
                <c:pt idx="2">
                  <c:v>1</c:v>
                </c:pt>
                <c:pt idx="3">
                  <c:v>0.33333299999999999</c:v>
                </c:pt>
                <c:pt idx="4">
                  <c:v>0.3333333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Sound</c:v>
                </c:pt>
                <c:pt idx="1">
                  <c:v>Press.</c:v>
                </c:pt>
                <c:pt idx="2">
                  <c:v>light</c:v>
                </c:pt>
                <c:pt idx="3">
                  <c:v>temp.</c:v>
                </c:pt>
                <c:pt idx="4">
                  <c:v>accel.</c:v>
                </c:pt>
                <c:pt idx="5">
                  <c:v>Total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5">
                  <c:v>0.47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5144576"/>
        <c:axId val="70135808"/>
      </c:barChart>
      <c:catAx>
        <c:axId val="265144576"/>
        <c:scaling>
          <c:orientation val="minMax"/>
        </c:scaling>
        <c:delete val="0"/>
        <c:axPos val="b"/>
        <c:majorTickMark val="none"/>
        <c:minorTickMark val="none"/>
        <c:tickLblPos val="nextTo"/>
        <c:crossAx val="70135808"/>
        <c:crosses val="autoZero"/>
        <c:auto val="1"/>
        <c:lblAlgn val="ctr"/>
        <c:lblOffset val="100"/>
        <c:noMultiLvlLbl val="0"/>
      </c:catAx>
      <c:valAx>
        <c:axId val="70135808"/>
        <c:scaling>
          <c:orientation val="minMax"/>
          <c:max val="1"/>
        </c:scaling>
        <c:delete val="0"/>
        <c:axPos val="l"/>
        <c:majorGridlines/>
        <c:numFmt formatCode="0.00%" sourceLinked="0"/>
        <c:majorTickMark val="none"/>
        <c:minorTickMark val="none"/>
        <c:tickLblPos val="nextTo"/>
        <c:crossAx val="265144576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7">120-19,'0'0</inkml:trace>
  <inkml:trace contextRef="#ctx0" brushRef="#br0" timeOffset="5583.9871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7">120-19,'0'0</inkml:trace>
  <inkml:trace contextRef="#ctx0" brushRef="#br0" timeOffset="5583.9871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7">120-19,'0'0</inkml:trace>
  <inkml:trace contextRef="#ctx0" brushRef="#br0" timeOffset="5583.9871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7">120-19,'0'0</inkml:trace>
  <inkml:trace contextRef="#ctx0" brushRef="#br0" timeOffset="5583.9871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7">120-19,'0'0</inkml:trace>
  <inkml:trace contextRef="#ctx0" brushRef="#br0" timeOffset="5583.9871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7">120-19,'0'0</inkml:trace>
  <inkml:trace contextRef="#ctx0" brushRef="#br0" timeOffset="5583.9871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42,'0'8,"-8"1,8-1,0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pollution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Connection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bennefits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Distraction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demand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attention</a:t>
            </a:r>
            <a:endParaRPr lang="es-US" baseline="0" dirty="0" smtClean="0"/>
          </a:p>
          <a:p>
            <a:r>
              <a:rPr lang="es-US" baseline="0" dirty="0" err="1" smtClean="0"/>
              <a:t>Immersive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experiences</a:t>
            </a:r>
            <a:r>
              <a:rPr lang="es-US" baseline="0" dirty="0" smtClean="0"/>
              <a:t> / interfaces /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</a:t>
            </a:r>
            <a:r>
              <a:rPr lang="es-US" dirty="0" err="1" smtClean="0"/>
              <a:t>Why</a:t>
            </a:r>
            <a:r>
              <a:rPr lang="es-US" dirty="0" smtClean="0"/>
              <a:t>!</a:t>
            </a:r>
          </a:p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real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with senses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Get</a:t>
            </a:r>
            <a:r>
              <a:rPr lang="es-US" dirty="0" smtClean="0"/>
              <a:t> </a:t>
            </a:r>
            <a:r>
              <a:rPr lang="es-US" dirty="0" err="1" smtClean="0"/>
              <a:t>away</a:t>
            </a:r>
            <a:r>
              <a:rPr lang="es-US" dirty="0" smtClean="0"/>
              <a:t> </a:t>
            </a:r>
            <a:r>
              <a:rPr lang="es-US" dirty="0" err="1" smtClean="0"/>
              <a:t>from</a:t>
            </a:r>
            <a:r>
              <a:rPr lang="es-US" dirty="0" smtClean="0"/>
              <a:t> </a:t>
            </a:r>
            <a:r>
              <a:rPr lang="es-US" dirty="0" err="1" smtClean="0"/>
              <a:t>teh</a:t>
            </a:r>
            <a:r>
              <a:rPr lang="es-US" dirty="0" smtClean="0"/>
              <a:t> universal </a:t>
            </a:r>
            <a:r>
              <a:rPr lang="es-US" dirty="0" err="1" smtClean="0"/>
              <a:t>value</a:t>
            </a:r>
            <a:r>
              <a:rPr lang="es-US" dirty="0" smtClean="0"/>
              <a:t> and </a:t>
            </a:r>
            <a:r>
              <a:rPr lang="es-US" dirty="0" err="1" smtClean="0"/>
              <a:t>bring</a:t>
            </a:r>
            <a:r>
              <a:rPr lang="es-US" dirty="0" smtClean="0"/>
              <a:t>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personalized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feeling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</a:t>
            </a:r>
            <a:r>
              <a:rPr lang="en-US" baseline="0" smtClean="0"/>
              <a:t>with senses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with senses</a:t>
            </a:r>
          </a:p>
          <a:p>
            <a:r>
              <a:rPr lang="es-US" baseline="0" dirty="0" err="1" smtClean="0"/>
              <a:t>Senses</a:t>
            </a:r>
            <a:r>
              <a:rPr lang="es-US" baseline="0" dirty="0" smtClean="0"/>
              <a:t> </a:t>
            </a:r>
            <a:r>
              <a:rPr lang="es-US" baseline="0" dirty="0" err="1" smtClean="0"/>
              <a:t>we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don’t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even</a:t>
            </a:r>
            <a:r>
              <a:rPr lang="es-US" baseline="0" dirty="0" smtClean="0"/>
              <a:t> </a:t>
            </a:r>
            <a:r>
              <a:rPr lang="es-US" baseline="0" dirty="0" err="1" smtClean="0"/>
              <a:t>posess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</a:t>
            </a:r>
            <a:r>
              <a:rPr lang="en-US" baseline="0" smtClean="0"/>
              <a:t>with senses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20-Oct-14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35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36.emf"/><Relationship Id="rId1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10" Type="http://schemas.openxmlformats.org/officeDocument/2006/relationships/image" Target="../media/image74.jpeg"/><Relationship Id="rId4" Type="http://schemas.openxmlformats.org/officeDocument/2006/relationships/image" Target="../media/image68.JPG"/><Relationship Id="rId9" Type="http://schemas.openxmlformats.org/officeDocument/2006/relationships/image" Target="../media/image7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0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Thesis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6" y="605529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9" y="714242"/>
            <a:ext cx="1190741" cy="119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2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1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6" y="605529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0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3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9" y="714242"/>
            <a:ext cx="1190741" cy="119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2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1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t="22300" r="41713" b="45625"/>
          <a:stretch/>
        </p:blipFill>
        <p:spPr bwMode="auto">
          <a:xfrm>
            <a:off x="4647272" y="85858"/>
            <a:ext cx="4382428" cy="658636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itoAlfaro\Documents\GitHub\PhDThesis\Presentations\Proposal\ColoredSketches\cit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32590" r="31761" b="32564"/>
          <a:stretch/>
        </p:blipFill>
        <p:spPr bwMode="auto">
          <a:xfrm>
            <a:off x="78714" y="3451527"/>
            <a:ext cx="4378985" cy="32206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4" t="22393" r="25059" b="36250"/>
          <a:stretch/>
        </p:blipFill>
        <p:spPr bwMode="auto">
          <a:xfrm>
            <a:off x="78714" y="85857"/>
            <a:ext cx="4378985" cy="32144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99936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29100" y="914400"/>
            <a:ext cx="1714500" cy="3429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23957" y="3771900"/>
            <a:ext cx="1548143" cy="2286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372100" y="1943100"/>
            <a:ext cx="685800" cy="145341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57700" y="2514600"/>
            <a:ext cx="628650" cy="78572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6" y="605529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0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3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9" y="714242"/>
            <a:ext cx="1190741" cy="119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2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1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063962" y="1226672"/>
            <a:ext cx="1858408" cy="20161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128" idx="3"/>
          </p:cNvCxnSpPr>
          <p:nvPr/>
        </p:nvCxnSpPr>
        <p:spPr>
          <a:xfrm flipV="1">
            <a:off x="2113155" y="1848366"/>
            <a:ext cx="1987286" cy="149060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113155" y="2057401"/>
            <a:ext cx="2230245" cy="311660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29200" y="1143000"/>
            <a:ext cx="2057400" cy="22860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009412" y="1742874"/>
            <a:ext cx="2077188" cy="157182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4726159" y="1998889"/>
            <a:ext cx="2360441" cy="32363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6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32789" y="4742306"/>
                      <a:ext cx="138240" cy="196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4511" y="4931548"/>
                    <a:ext cx="102600" cy="856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6" y="605529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0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3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9" y="714242"/>
            <a:ext cx="1190741" cy="119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2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1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>
            <a:stCxn id="18" idx="3"/>
          </p:cNvCxnSpPr>
          <p:nvPr/>
        </p:nvCxnSpPr>
        <p:spPr>
          <a:xfrm>
            <a:off x="2057399" y="1226419"/>
            <a:ext cx="800101" cy="90405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3"/>
          </p:cNvCxnSpPr>
          <p:nvPr/>
        </p:nvCxnSpPr>
        <p:spPr>
          <a:xfrm flipV="1">
            <a:off x="2057400" y="2286000"/>
            <a:ext cx="3543300" cy="93027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3"/>
          </p:cNvCxnSpPr>
          <p:nvPr/>
        </p:nvCxnSpPr>
        <p:spPr>
          <a:xfrm flipV="1">
            <a:off x="2113155" y="4457700"/>
            <a:ext cx="972945" cy="7774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000750" y="1912219"/>
            <a:ext cx="1206500" cy="208438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429000" y="3259725"/>
            <a:ext cx="3657602" cy="61594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5829301" y="4114800"/>
            <a:ext cx="1257299" cy="11203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5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9" t="22480" r="40274" b="36604"/>
          <a:stretch/>
        </p:blipFill>
        <p:spPr bwMode="auto">
          <a:xfrm>
            <a:off x="3543301" y="114299"/>
            <a:ext cx="5372100" cy="66200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5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3400" y="265402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706" b="76549" l="42879" r="56576">
                        <a14:foregroundMark x1="50424" y1="71020" x2="50424" y2="71020"/>
                        <a14:foregroundMark x1="50333" y1="71686" x2="50697" y2="74980"/>
                        <a14:foregroundMark x1="47030" y1="41020" x2="47030" y2="41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117" r="41677" b="22136"/>
          <a:stretch/>
        </p:blipFill>
        <p:spPr bwMode="auto">
          <a:xfrm flipH="1">
            <a:off x="5143500" y="2385760"/>
            <a:ext cx="1526556" cy="40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900" y="1714500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Thermal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428875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Vibration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3143250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Mobile device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" y="3857625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Sensory substitution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899" y="4572000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New sensory experiences</a:t>
            </a:r>
            <a:endParaRPr lang="en-US" sz="14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1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TitoAlfaro\Documents\GitHub\PhDThesis\Presentations\Proposal\ColoredSketches\spa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t="32552" r="46035" b="32191"/>
          <a:stretch/>
        </p:blipFill>
        <p:spPr bwMode="auto">
          <a:xfrm>
            <a:off x="145830" y="3543300"/>
            <a:ext cx="398283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itoAlfaro\Documents\GitHub\PhDThesis\Presentations\Proposal\ColoredSketches\fly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32312" r="32374" b="36235"/>
          <a:stretch/>
        </p:blipFill>
        <p:spPr bwMode="auto">
          <a:xfrm>
            <a:off x="4343400" y="3543300"/>
            <a:ext cx="465476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18805" r="35701" b="32798"/>
          <a:stretch/>
        </p:blipFill>
        <p:spPr bwMode="auto">
          <a:xfrm>
            <a:off x="5143499" y="114301"/>
            <a:ext cx="3854669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t="24400" r="43856" b="33915"/>
          <a:stretch/>
        </p:blipFill>
        <p:spPr bwMode="auto">
          <a:xfrm>
            <a:off x="5143499" y="114301"/>
            <a:ext cx="38546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GitHub\PhDThesis\Presentations\Proposal\ColoredSketches\underwater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t="11274" r="43650" b="46043"/>
          <a:stretch/>
        </p:blipFill>
        <p:spPr bwMode="auto">
          <a:xfrm>
            <a:off x="2247900" y="114300"/>
            <a:ext cx="2705100" cy="32004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6" t="26921" r="42629" b="27156"/>
          <a:stretch/>
        </p:blipFill>
        <p:spPr bwMode="auto">
          <a:xfrm>
            <a:off x="145830" y="114301"/>
            <a:ext cx="19115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599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392" y="4351010"/>
            <a:ext cx="200325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984" y="1734756"/>
            <a:ext cx="1011516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having super-human Speed…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8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4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0" y="5600700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0" y="2914701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78" y="228600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0" y="3553338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88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88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Some Like it Hot ? </a:t>
            </a:r>
            <a:r>
              <a:rPr lang="en-US" sz="800" dirty="0" smtClean="0">
                <a:latin typeface="Anime Ace 2.0 BB" pitchFamily="50" charset="0"/>
              </a:rPr>
              <a:t>Thermal Feedback </a:t>
            </a:r>
            <a:r>
              <a:rPr lang="en-US" sz="800" dirty="0">
                <a:latin typeface="Anime Ace 2.0 BB" pitchFamily="50" charset="0"/>
              </a:rPr>
              <a:t>for Mobile </a:t>
            </a:r>
            <a:r>
              <a:rPr lang="en-US" sz="800" dirty="0" smtClean="0">
                <a:latin typeface="Anime Ace 2.0 BB" pitchFamily="50" charset="0"/>
              </a:rPr>
              <a:t>Devices”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G. Wilson, M.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S. A. Brewster, and S. A. Hughes,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2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0"/>
            <a:ext cx="2793384" cy="324500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1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49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0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5" y="5688687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5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9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09"/>
            <a:ext cx="2560320" cy="259419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“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back”</a:t>
            </a:r>
          </a:p>
          <a:p>
            <a:pPr algn="r"/>
            <a:r>
              <a:rPr lang="nb-NO" sz="800" dirty="0">
                <a:latin typeface="Anime Ace 2.0 BB" pitchFamily="50" charset="0"/>
              </a:rPr>
              <a:t>L. A. Jones, J. Kunkel, and E. Piateski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5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89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0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0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5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30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1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43600" y="204604"/>
            <a:ext cx="29718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86100" y="195079"/>
            <a:ext cx="27432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0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6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1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0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K. Iwasaki, T. Miyaki, and J. </a:t>
            </a:r>
            <a:r>
              <a:rPr lang="pl-PL" sz="800" dirty="0" smtClean="0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2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6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1" y="3709437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7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““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E. Paulos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1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2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9375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7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1"/>
            <a:ext cx="3415888" cy="24367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6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704724"/>
            <a:ext cx="3415888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Y. </a:t>
            </a:r>
            <a:r>
              <a:rPr lang="en-US" sz="800" dirty="0" err="1">
                <a:latin typeface="Anime Ace 2.0 BB" panose="02000503000000020004" pitchFamily="2" charset="0"/>
              </a:rPr>
              <a:t>Danilov</a:t>
            </a:r>
            <a:r>
              <a:rPr lang="en-US" sz="800" dirty="0">
                <a:latin typeface="Anime Ace 2.0 BB" panose="02000503000000020004" pitchFamily="2" charset="0"/>
              </a:rPr>
              <a:t> and M. Tyler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6" y="2404642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Eyeborg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Neil </a:t>
            </a:r>
            <a:r>
              <a:rPr lang="en-US" sz="800" dirty="0" err="1">
                <a:latin typeface="Anime Ace 2.0 BB" panose="02000503000000020004" pitchFamily="2" charset="0"/>
              </a:rPr>
              <a:t>Harbisson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3992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Artificial sensory experiences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2" y="3476531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1" y="217170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69"/>
            <a:ext cx="2780707" cy="25793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7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29" y="2971798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69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599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8"/>
            <a:ext cx="1668780" cy="208277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1"/>
    </mc:Choice>
    <mc:Fallback xmlns=""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neuroplasticity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ability of the brain to assimilate new input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2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4"/>
    </mc:Choice>
    <mc:Fallback xmlns="">
      <p:transition spd="slow" advTm="6526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TitoAlfaro\Documents\GitHub\PhDThesis\Presentations\Proposal\ColoredSketches\tickea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3" t="32654" r="28309" b="38154"/>
          <a:stretch/>
        </p:blipFill>
        <p:spPr bwMode="auto">
          <a:xfrm>
            <a:off x="197262" y="3454055"/>
            <a:ext cx="6203537" cy="317534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TitoAlfaro\Documents\GitHub\PhDThesis\Presentations\Proposal\ColoredSketches\TickGras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32562" r="38490" b="36515"/>
          <a:stretch/>
        </p:blipFill>
        <p:spPr bwMode="auto">
          <a:xfrm>
            <a:off x="180093" y="206298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TitoAlfaro\Documents\GitHub\PhDThesis\Presentations\Proposal\ColoredSketches\tickDo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t="32618" r="33158" b="32599"/>
          <a:stretch/>
        </p:blipFill>
        <p:spPr bwMode="auto">
          <a:xfrm>
            <a:off x="4686300" y="206298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9108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514787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73010" y="420324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5100" y="3441032"/>
            <a:ext cx="2448808" cy="26168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0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8"/>
            <a:ext cx="3020308" cy="516580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8"/>
            <a:ext cx="3314700" cy="51658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3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3" y="1600200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8"/>
            <a:ext cx="3020308" cy="516580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8"/>
            <a:ext cx="3314700" cy="51658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3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3" y="1600200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075" b="72060" l="41582" r="53404">
                        <a14:foregroundMark x1="46090" y1="64597" x2="46090" y2="64597"/>
                        <a14:foregroundMark x1="48712" y1="64239" x2="48712" y2="64239"/>
                        <a14:foregroundMark x1="51196" y1="53134" x2="51196" y2="53134"/>
                        <a14:foregroundMark x1="53404" y1="56239" x2="53404" y2="56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80" t="52405" r="45298" b="26911"/>
          <a:stretch/>
        </p:blipFill>
        <p:spPr bwMode="auto">
          <a:xfrm>
            <a:off x="2337792" y="2057400"/>
            <a:ext cx="4164170" cy="4615082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6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8735308" cy="6423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" y="342900"/>
            <a:ext cx="8177421" cy="61330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0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0"/>
    </mc:Choice>
    <mc:Fallback xmlns=""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5" t="18885" r="17441" b="45632"/>
          <a:stretch/>
        </p:blipFill>
        <p:spPr bwMode="auto">
          <a:xfrm>
            <a:off x="1485899" y="3543300"/>
            <a:ext cx="647335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0" t="21392" r="21946" b="52544"/>
          <a:stretch/>
        </p:blipFill>
        <p:spPr bwMode="auto">
          <a:xfrm>
            <a:off x="6286499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t="22827" r="50000" b="50000"/>
          <a:stretch/>
        </p:blipFill>
        <p:spPr bwMode="auto">
          <a:xfrm>
            <a:off x="114299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6892" y="37719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all feel the same conditions in a different way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1" t="16504" r="36775" b="57432"/>
          <a:stretch/>
        </p:blipFill>
        <p:spPr bwMode="auto">
          <a:xfrm>
            <a:off x="3200399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714500"/>
            <a:ext cx="85725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itchFamily="50" charset="0"/>
              </a:rPr>
              <a:t>i</a:t>
            </a:r>
            <a:r>
              <a:rPr lang="en-US" sz="1100" dirty="0" smtClean="0">
                <a:latin typeface="Anime Ace 2.0 BB" pitchFamily="50" charset="0"/>
              </a:rPr>
              <a:t> Proximity sensing:</a:t>
            </a:r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experience with High redundancy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785838"/>
            <a:ext cx="85725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itchFamily="50" charset="0"/>
              </a:rPr>
              <a:t>i</a:t>
            </a:r>
            <a:r>
              <a:rPr lang="en-US" sz="1100" dirty="0" smtClean="0">
                <a:latin typeface="Anime Ace 2.0 BB" pitchFamily="50" charset="0"/>
              </a:rPr>
              <a:t>i Temperature sensing:</a:t>
            </a:r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with no redundancy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3857176"/>
            <a:ext cx="85725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itchFamily="50" charset="0"/>
              </a:rPr>
              <a:t>i</a:t>
            </a:r>
            <a:r>
              <a:rPr lang="en-US" sz="1100" dirty="0" smtClean="0">
                <a:latin typeface="Anime Ace 2.0 BB" pitchFamily="50" charset="0"/>
              </a:rPr>
              <a:t>ii Mobile sensors:</a:t>
            </a:r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</a:t>
            </a:r>
            <a:r>
              <a:rPr lang="en-US" sz="1100" dirty="0">
                <a:latin typeface="Anime Ace 2.0 BB" pitchFamily="50" charset="0"/>
              </a:rPr>
              <a:t>with unknown context</a:t>
            </a:r>
          </a:p>
        </p:txBody>
      </p:sp>
    </p:spTree>
    <p:extLst>
      <p:ext uri="{BB962C8B-B14F-4D97-AF65-F5344CB8AC3E}">
        <p14:creationId xmlns:p14="http://schemas.microsoft.com/office/powerpoint/2010/main" val="32638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1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t="10992" r="9954" b="23057"/>
          <a:stretch/>
        </p:blipFill>
        <p:spPr>
          <a:xfrm>
            <a:off x="4553939" y="5393666"/>
            <a:ext cx="2257245" cy="137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9" r="21342" b="14860"/>
          <a:stretch/>
        </p:blipFill>
        <p:spPr>
          <a:xfrm>
            <a:off x="6987396" y="4800600"/>
            <a:ext cx="2038071" cy="1964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r="5253" b="22336"/>
          <a:stretch/>
        </p:blipFill>
        <p:spPr>
          <a:xfrm>
            <a:off x="6987396" y="3565141"/>
            <a:ext cx="2038071" cy="11362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39" y="3564866"/>
            <a:ext cx="2257245" cy="16929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2674190" y="4296661"/>
            <a:ext cx="1716655" cy="24686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6" y="3564866"/>
            <a:ext cx="2400300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21975"/>
          <a:stretch/>
        </p:blipFill>
        <p:spPr>
          <a:xfrm>
            <a:off x="6282266" y="118533"/>
            <a:ext cx="27432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00" y="118533"/>
            <a:ext cx="3157799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5900" y="3609509"/>
            <a:ext cx="29049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is asked to identify the number and shapes of the objects on the table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9943" y="157118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proximity sensor and a vibrator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4" y="1006614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proximity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6400800" y="2138477"/>
            <a:ext cx="1485900" cy="376123"/>
          </a:xfrm>
          <a:prstGeom prst="wedgeEllipseCallout">
            <a:avLst>
              <a:gd name="adj1" fmla="val -33408"/>
              <a:gd name="adj2" fmla="val -1747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vibrator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86300" y="3423178"/>
            <a:ext cx="2967566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was done 3 times. With Bars, flat shapes and volumes.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Oval Callout 22"/>
          <p:cNvSpPr/>
          <p:nvPr/>
        </p:nvSpPr>
        <p:spPr>
          <a:xfrm flipH="1">
            <a:off x="7372350" y="211033"/>
            <a:ext cx="1485900" cy="376123"/>
          </a:xfrm>
          <a:prstGeom prst="wedgeEllipseCallout">
            <a:avLst>
              <a:gd name="adj1" fmla="val 7811"/>
              <a:gd name="adj2" fmla="val 1990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6250"/>
          <a:stretch/>
        </p:blipFill>
        <p:spPr>
          <a:xfrm>
            <a:off x="5486400" y="172235"/>
            <a:ext cx="351526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2770"/>
          <a:stretch/>
        </p:blipFill>
        <p:spPr>
          <a:xfrm>
            <a:off x="2143664" y="172235"/>
            <a:ext cx="3114136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r="28033"/>
          <a:stretch/>
        </p:blipFill>
        <p:spPr>
          <a:xfrm>
            <a:off x="112143" y="172235"/>
            <a:ext cx="18029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3429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one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4500" y="2857500"/>
            <a:ext cx="5715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to identify the number of bars on the table from 0 to 3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3543300"/>
            <a:ext cx="4262284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r="19297"/>
          <a:stretch/>
        </p:blipFill>
        <p:spPr>
          <a:xfrm>
            <a:off x="6098875" y="149357"/>
            <a:ext cx="2926080" cy="31952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9" r="18463"/>
          <a:stretch/>
        </p:blipFill>
        <p:spPr>
          <a:xfrm>
            <a:off x="3213339" y="146765"/>
            <a:ext cx="2708695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r="13662"/>
          <a:stretch/>
        </p:blipFill>
        <p:spPr>
          <a:xfrm>
            <a:off x="113697" y="146765"/>
            <a:ext cx="29228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two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0" y="3543300"/>
            <a:ext cx="455172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998" y="2833777"/>
            <a:ext cx="82490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circle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2833777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rectangle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00" y="2833777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triangle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2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5" t="202" r="18733" b="-202"/>
          <a:stretch/>
        </p:blipFill>
        <p:spPr>
          <a:xfrm>
            <a:off x="6236898" y="99204"/>
            <a:ext cx="27554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r="14412"/>
          <a:stretch/>
        </p:blipFill>
        <p:spPr>
          <a:xfrm>
            <a:off x="3096883" y="99204"/>
            <a:ext cx="295023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16695"/>
          <a:stretch/>
        </p:blipFill>
        <p:spPr>
          <a:xfrm>
            <a:off x="103518" y="99204"/>
            <a:ext cx="280358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three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0" y="3543300"/>
            <a:ext cx="4262284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8998" y="2833777"/>
            <a:ext cx="96400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sphere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2833777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cube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6500" y="2833777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prism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23416" r="3149" b="50788"/>
          <a:stretch/>
        </p:blipFill>
        <p:spPr bwMode="auto">
          <a:xfrm>
            <a:off x="2971801" y="114300"/>
            <a:ext cx="605789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062533" y="342900"/>
            <a:ext cx="368116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Outward IR sensor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 creates feedback on the forehead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30" y="3700298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are asked to identify which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is warm.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57900" y="4403157"/>
            <a:ext cx="215316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done 12 times, 6 times with visual feedback.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4" y="1006614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88536656"/>
              </p:ext>
            </p:extLst>
          </p:nvPr>
        </p:nvGraphicFramePr>
        <p:xfrm>
          <a:off x="914400" y="1143000"/>
          <a:ext cx="7315200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013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407535"/>
              </p:ext>
            </p:extLst>
          </p:nvPr>
        </p:nvGraphicFramePr>
        <p:xfrm>
          <a:off x="5257800" y="4392223"/>
          <a:ext cx="3437889" cy="1271778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Time and Accuracy of the last 6 turns, when feedback came first vs. second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Time(sec)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Feedback first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58.01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66.67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Feedback Second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50.22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83.33%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67166"/>
              </p:ext>
            </p:extLst>
          </p:nvPr>
        </p:nvGraphicFramePr>
        <p:xfrm>
          <a:off x="571500" y="1837182"/>
          <a:ext cx="3437889" cy="1271778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Time and Accuracy when feedback came first vs. second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Time(sec)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Feedback first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62.01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72.22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Feedback Second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54.39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85.42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096687"/>
              </p:ext>
            </p:extLst>
          </p:nvPr>
        </p:nvGraphicFramePr>
        <p:xfrm>
          <a:off x="5257800" y="1714500"/>
          <a:ext cx="3437889" cy="1517142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Time and Accuracy of the no feedback portion, when feedback came first vs. second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Time(sec)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Feedback first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58.01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64.86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Feedback Second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62.82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87.50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51953"/>
              </p:ext>
            </p:extLst>
          </p:nvPr>
        </p:nvGraphicFramePr>
        <p:xfrm>
          <a:off x="571500" y="4392223"/>
          <a:ext cx="3437889" cy="105029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Average time of feedback Vs 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Time(sec)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Feedback 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57.99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80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59.93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75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62533" y="342900"/>
            <a:ext cx="430981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Baseball cap equipped with a transducer…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4" y="1006614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Cell sensors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71800" y="114300"/>
            <a:ext cx="60579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19431" y="2743200"/>
            <a:ext cx="37719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that responds to the sensors in the mobile device.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7700" y="5715000"/>
            <a:ext cx="3543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figure out what their artificial sense was responding to.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5750" y="3771900"/>
            <a:ext cx="23431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15 minutes to explore the lab…</a:t>
            </a:r>
          </a:p>
        </p:txBody>
      </p:sp>
    </p:spTree>
    <p:extLst>
      <p:ext uri="{BB962C8B-B14F-4D97-AF65-F5344CB8AC3E}">
        <p14:creationId xmlns:p14="http://schemas.microsoft.com/office/powerpoint/2010/main" val="37284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</a:t>
            </a:r>
            <a:r>
              <a:rPr lang="en-US" sz="2000" dirty="0" smtClean="0">
                <a:latin typeface="Anime Ace 2.0 BB" pitchFamily="50" charset="0"/>
              </a:rPr>
              <a:t>third user </a:t>
            </a:r>
            <a:r>
              <a:rPr lang="en-US" sz="2000" dirty="0" smtClean="0">
                <a:latin typeface="Anime Ace 2.0 BB" pitchFamily="50" charset="0"/>
              </a:rPr>
              <a:t>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621229855"/>
              </p:ext>
            </p:extLst>
          </p:nvPr>
        </p:nvGraphicFramePr>
        <p:xfrm>
          <a:off x="914400" y="1028700"/>
          <a:ext cx="7315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175914"/>
              </p:ext>
            </p:extLst>
          </p:nvPr>
        </p:nvGraphicFramePr>
        <p:xfrm>
          <a:off x="1984375" y="4686300"/>
          <a:ext cx="5175250" cy="1355725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611630"/>
                <a:gridCol w="3563620"/>
              </a:tblGrid>
              <a:tr h="36576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wrong responses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Sensor 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Response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Sound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Wind or weather related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Pressure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Has to do with the stairs. Shape, Distance or Materials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Temperature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Idea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Accelerometer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Screens or Bluish light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7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714500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Smell Explorations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Other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785838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gaming Scenario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3857176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Temperature as output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1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1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43" y="114300"/>
            <a:ext cx="5257800" cy="5257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254971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 off-the-shelf automatic air freshener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4" y="1006614"/>
            <a:ext cx="2591131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i:</a:t>
            </a:r>
          </a:p>
          <a:p>
            <a:pPr algn="ctr"/>
            <a:r>
              <a:rPr lang="en-US" sz="2000" dirty="0" err="1" smtClean="0">
                <a:latin typeface="Anime Ace 2.0 BB" pitchFamily="50" charset="0"/>
              </a:rPr>
              <a:t>foodcam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6500" y="46863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Is modified to respond to the </a:t>
            </a:r>
            <a:r>
              <a:rPr lang="en-US" sz="1100" dirty="0" err="1" smtClean="0">
                <a:latin typeface="Anime Ace 2.0 BB" pitchFamily="50" charset="0"/>
              </a:rPr>
              <a:t>foodcam</a:t>
            </a:r>
            <a:r>
              <a:rPr lang="en-US" sz="1100" dirty="0" smtClean="0">
                <a:latin typeface="Anime Ace 2.0 BB" pitchFamily="50" charset="0"/>
              </a:rPr>
              <a:t> feed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299" y="114300"/>
            <a:ext cx="3314701" cy="2171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68743" y="232285"/>
            <a:ext cx="3317857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Following principles of perfumery we created a smell mixing device.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334" y="692319"/>
            <a:ext cx="3124366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Smell mixer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0" name="Picture 2" descr="C:\Users\TitoAlfaro\Documents\PhDThesis\UserStudies\Media\Screenshot_2014-10-20-16-11-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8" y="2431283"/>
            <a:ext cx="6858001" cy="42862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 flipH="1">
            <a:off x="1600200" y="3131048"/>
            <a:ext cx="1485900" cy="500386"/>
          </a:xfrm>
          <a:prstGeom prst="wedgeEllipseCallout">
            <a:avLst>
              <a:gd name="adj1" fmla="val 77477"/>
              <a:gd name="adj2" fmla="val 876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Base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7" name="Oval Callout 6"/>
          <p:cNvSpPr/>
          <p:nvPr/>
        </p:nvSpPr>
        <p:spPr>
          <a:xfrm flipH="1">
            <a:off x="4648059" y="2863315"/>
            <a:ext cx="1485900" cy="500386"/>
          </a:xfrm>
          <a:prstGeom prst="wedgeEllipseCallout">
            <a:avLst>
              <a:gd name="adj1" fmla="val 90830"/>
              <a:gd name="adj2" fmla="val 1513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top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8" name="Oval Callout 7"/>
          <p:cNvSpPr/>
          <p:nvPr/>
        </p:nvSpPr>
        <p:spPr>
          <a:xfrm flipH="1">
            <a:off x="1028699" y="5074148"/>
            <a:ext cx="1485900" cy="500386"/>
          </a:xfrm>
          <a:prstGeom prst="wedgeEllipseCallout">
            <a:avLst>
              <a:gd name="adj1" fmla="val -42697"/>
              <a:gd name="adj2" fmla="val -985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Choose mix ratio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3421" y="5189813"/>
            <a:ext cx="2746357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system will activate the essential oils intermittently during 20 seconds.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86100" y="235070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wears a head band with a temperature sensor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4" y="1006614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2100" y="1600200"/>
            <a:ext cx="25146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sensor would not pick up from afar, it was set up very close to the face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6500" y="5926347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collected data showed no significant changes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562" y="3771900"/>
            <a:ext cx="213503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game of liar’s dice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287074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proximity sensor and a vibrator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4" y="1006614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as feedback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6400800" y="2138477"/>
            <a:ext cx="1485900" cy="376123"/>
          </a:xfrm>
          <a:prstGeom prst="wedgeEllipseCallout">
            <a:avLst>
              <a:gd name="adj1" fmla="val -33408"/>
              <a:gd name="adj2" fmla="val -1747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vibrator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3" name="Oval Callout 22"/>
          <p:cNvSpPr/>
          <p:nvPr/>
        </p:nvSpPr>
        <p:spPr>
          <a:xfrm flipH="1">
            <a:off x="7372350" y="211033"/>
            <a:ext cx="1485900" cy="376123"/>
          </a:xfrm>
          <a:prstGeom prst="wedgeEllipseCallout">
            <a:avLst>
              <a:gd name="adj1" fmla="val 7811"/>
              <a:gd name="adj2" fmla="val 1990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42204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Proven that a user can accurately use an artificial sense with a short time to learn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contributions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50" y="2018247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the ability of the brain to overcome issues with the quality of the signal or the hardware.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750" y="3091166"/>
            <a:ext cx="8572500" cy="5572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Recognized two important categories for the study of artificial sensory experiences, passive and active sensing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4121125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Established a set of recommendations for the implementation of artificial sensory interfaces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50" y="5194044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that digital synesthesia will be a feasible interaction paradigm for a general user group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2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11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a user will be able to pick a natural phenomenon and choose to feel it in a specific part of the body depending on what activity they want to engage. The artificial sensory experience will be turned on and off at will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Specialized garments will come with both sensors and actuators ready to be controlled and connected with the mobile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" y="3371850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The creation of sensory experiences in the virtual world will be enforced by training in the physical world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conclusions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62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0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0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1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1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17439" r="21140" b="5187"/>
          <a:stretch/>
        </p:blipFill>
        <p:spPr bwMode="auto">
          <a:xfrm>
            <a:off x="4620410" y="2519496"/>
            <a:ext cx="4389120" cy="22435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89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8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0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68" y="5029200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4768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TitoAlfaro\Documents\GitHub\PhDThesis\Presentations\Proposal\ColoredSketches\Pla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61294" r="61919" b="-7300"/>
          <a:stretch/>
        </p:blipFill>
        <p:spPr bwMode="auto">
          <a:xfrm>
            <a:off x="184879" y="167640"/>
            <a:ext cx="3428271" cy="30683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99" name="Picture 3" descr="C:\Users\TitoAlfaro\Documents\GitHub\PhDThesis\Presentations\Proposal\ColoredSketches\spaceShi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5" t="32516" r="55828" b="35498"/>
          <a:stretch/>
        </p:blipFill>
        <p:spPr bwMode="auto">
          <a:xfrm>
            <a:off x="3771900" y="114301"/>
            <a:ext cx="1714501" cy="3200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TitoAlfaro\Documents\GitHub\PhDThesis\Presentations\Proposal\ColoredSketches\submarin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36595" r="33902" b="53765"/>
          <a:stretch/>
        </p:blipFill>
        <p:spPr bwMode="auto">
          <a:xfrm>
            <a:off x="145831" y="3429000"/>
            <a:ext cx="6597869" cy="33147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5831" y="114300"/>
            <a:ext cx="35117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0"/>
            <a:ext cx="2145632" cy="3314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1665" y="297435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7"/>
            <a:ext cx="32385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By UNDERSTANDING OUR WORLD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100" name="Picture 4" descr="C:\Users\TitoAlfaro\Documents\GitHub\PhDThesis\images\WiFi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86" y="4049202"/>
            <a:ext cx="2042059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24805" r="25837" b="36193"/>
          <a:stretch/>
        </p:blipFill>
        <p:spPr bwMode="auto">
          <a:xfrm>
            <a:off x="-10128" y="0"/>
            <a:ext cx="91541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922370" y="2514600"/>
            <a:ext cx="1143000" cy="2964010"/>
            <a:chOff x="4343400" y="2264699"/>
            <a:chExt cx="1143000" cy="2964010"/>
          </a:xfrm>
        </p:grpSpPr>
        <p:pic>
          <p:nvPicPr>
            <p:cNvPr id="15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78911" y="4945948"/>
              <a:ext cx="73800" cy="56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0911" y="4927948"/>
                <a:ext cx="109800" cy="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4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12018</TotalTime>
  <Words>2127</Words>
  <Application>Microsoft Office PowerPoint</Application>
  <PresentationFormat>On-screen Show (4:3)</PresentationFormat>
  <Paragraphs>409</Paragraphs>
  <Slides>58</Slides>
  <Notes>37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181</cp:revision>
  <dcterms:created xsi:type="dcterms:W3CDTF">2014-03-17T17:40:58Z</dcterms:created>
  <dcterms:modified xsi:type="dcterms:W3CDTF">2014-10-20T22:24:14Z</dcterms:modified>
</cp:coreProperties>
</file>